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64" r:id="rId4"/>
  </p:sldMasterIdLst>
  <p:notesMasterIdLst>
    <p:notesMasterId r:id="rId12"/>
  </p:notesMasterIdLst>
  <p:handoutMasterIdLst>
    <p:handoutMasterId r:id="rId13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 rtl="0">
      <a:defRPr lang="pl-P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12" autoAdjust="0"/>
  </p:normalViewPr>
  <p:slideViewPr>
    <p:cSldViewPr snapToGrid="0">
      <p:cViewPr varScale="1">
        <p:scale>
          <a:sx n="87" d="100"/>
          <a:sy n="87" d="100"/>
        </p:scale>
        <p:origin x="-24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>
            <a:extLst>
              <a:ext uri="{FF2B5EF4-FFF2-40B4-BE49-F238E27FC236}">
                <a16:creationId xmlns:a16="http://schemas.microsoft.com/office/drawing/2014/main" xmlns="" id="{325A4D30-A2C3-4084-A484-7038C56B85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xmlns="" id="{22B2C47C-922E-4A54-AA6B-79EE2A9F5B2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14C62-A4EC-4218-BAA3-97642445DAE9}" type="datetimeFigureOut">
              <a:rPr lang="pl-PL" smtClean="0"/>
              <a:t>13.11.2025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xmlns="" id="{BE285E0E-F57C-48A2-A43F-628D4BAAC3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xmlns="" id="{91274761-77A0-46CC-B5F9-285262CEDF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C91C5-4FAB-4DB0-811F-9E3FFAC2983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22547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noProof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FA24E-9D78-40CE-A9E9-C87DA0E8C7EB}" type="datetimeFigureOut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noProof="0"/>
              <a:t>Edytuj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noProof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19FE0D-AEE6-4D0C-9FB0-DD1FC125E1EF}" type="slidenum">
              <a:rPr lang="pl-PL" noProof="0" smtClean="0"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92131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19FE0D-AEE6-4D0C-9FB0-DD1FC125E1EF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565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ctrTitle" hasCustomPrompt="1"/>
          </p:nvPr>
        </p:nvSpPr>
        <p:spPr>
          <a:xfrm>
            <a:off x="1069848" y="1298448"/>
            <a:ext cx="7315200" cy="3255264"/>
          </a:xfrm>
        </p:spPr>
        <p:txBody>
          <a:bodyPr rtlCol="0"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pl-PL" noProof="0"/>
              <a:t>Kliknij, aby edytować styl wzorca podtytułu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783BA73-1F79-4136-9E1E-E522969132D1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354660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Zawartość — symbol zastępczy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42DB96-B5A5-4577-B764-60DE428F5797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181794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3867912" y="1298448"/>
            <a:ext cx="7315200" cy="3255264"/>
          </a:xfrm>
        </p:spPr>
        <p:txBody>
          <a:bodyPr rtlCol="0" anchor="b">
            <a:normAutofit/>
          </a:bodyPr>
          <a:lstStyle>
            <a:lvl1pPr>
              <a:defRPr sz="5900" b="0" spc="-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rtlCol="0"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596C4B-B57D-4417-B59A-77C77CA79842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410662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Zawartość — symbol zastępczy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Zawartość — symbol zastępczy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8" name="Data — symbol zastępczy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27A4FF-B354-418A-8F49-EB628A86C8F5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9" name="Stopka — symbol zastępczy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10" name="Numer slajdu — symbol zastępczy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1413777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9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4" name="Zawartość — symbol zastępczy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5" name="Tekst — symbol zastępczy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6" name="Zawartość — symbol zastępczy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2" name="Data — symbol zastępczy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8E6442-9A68-42DE-A283-D9BCB34B3C99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11" name="Stopka — symbol zastępczy 10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12" name="Numer slajdu — symbol zastępczy 11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394660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2" name="Data — symbol zastępczy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1F22CBB-FB22-426F-A495-53070CB112C0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7" name="Stopka — symbol zastępczy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8" name="Numer slajdu — symbol zastępczy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632046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a — symbol zastępczy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53F847-7915-420D-A2F4-53FAFB351BBB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6" name="Stopka — symbol zastępczy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7" name="Numer slajdu — symbol zastępczy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164920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256032" y="1143000"/>
            <a:ext cx="2834640" cy="2377440"/>
          </a:xfrm>
        </p:spPr>
        <p:txBody>
          <a:bodyPr rtlCol="0" anchor="b">
            <a:normAutofit/>
          </a:bodyPr>
          <a:lstStyle>
            <a:lvl1pPr>
              <a:defRPr sz="3200" b="0" baseline="0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Zawartość — symbol zastępczy 2"/>
          <p:cNvSpPr>
            <a:spLocks noGrp="1"/>
          </p:cNvSpPr>
          <p:nvPr>
            <p:ph idx="1"/>
          </p:nvPr>
        </p:nvSpPr>
        <p:spPr>
          <a:xfrm>
            <a:off x="3906981" y="1852122"/>
            <a:ext cx="2458230" cy="2008678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8" name="Data — symbol zastępczy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78FEAEE-DCFE-4054-A2B6-FE855F810477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9" name="Stopka — symbol zastępczy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10" name="Numer slajdu — symbol zastępczy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  <p:sp>
        <p:nvSpPr>
          <p:cNvPr id="11" name="Zawartość — symbol zastępczy 2">
            <a:extLst>
              <a:ext uri="{FF2B5EF4-FFF2-40B4-BE49-F238E27FC236}">
                <a16:creationId xmlns:a16="http://schemas.microsoft.com/office/drawing/2014/main" xmlns="" id="{87B0DF2F-DAFD-4616-9E25-0C28D75BF30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91805" y="1852122"/>
            <a:ext cx="2458230" cy="2008678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12" name="Zawartość — symbol zastępczy 2">
            <a:extLst>
              <a:ext uri="{FF2B5EF4-FFF2-40B4-BE49-F238E27FC236}">
                <a16:creationId xmlns:a16="http://schemas.microsoft.com/office/drawing/2014/main" xmlns="" id="{336DA0F9-D851-437C-A45B-EC125A3D3DB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9076629" y="1852122"/>
            <a:ext cx="2458230" cy="2008678"/>
          </a:xfrm>
        </p:spPr>
        <p:txBody>
          <a:bodyPr rtlCol="0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6" name="Tekst — symbol zastępczy 5">
            <a:extLst>
              <a:ext uri="{FF2B5EF4-FFF2-40B4-BE49-F238E27FC236}">
                <a16:creationId xmlns:a16="http://schemas.microsoft.com/office/drawing/2014/main" xmlns="" id="{0FF0BA98-3AB4-4D88-B1C2-6279BCACFAD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887792" y="3971924"/>
            <a:ext cx="2477419" cy="8032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13" name="Tekst — symbol zastępczy 5">
            <a:extLst>
              <a:ext uri="{FF2B5EF4-FFF2-40B4-BE49-F238E27FC236}">
                <a16:creationId xmlns:a16="http://schemas.microsoft.com/office/drawing/2014/main" xmlns="" id="{D9DEF72B-B924-4A0D-8C83-3B370632C0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72616" y="3971925"/>
            <a:ext cx="2477419" cy="8032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14" name="Tekst — symbol zastępczy 5">
            <a:extLst>
              <a:ext uri="{FF2B5EF4-FFF2-40B4-BE49-F238E27FC236}">
                <a16:creationId xmlns:a16="http://schemas.microsoft.com/office/drawing/2014/main" xmlns="" id="{E9D30C54-E9E8-4300-8DA4-352DB3A71A4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070240" y="3971924"/>
            <a:ext cx="2458230" cy="803275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075080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256032" y="1143000"/>
            <a:ext cx="2834640" cy="2377440"/>
          </a:xfrm>
        </p:spPr>
        <p:txBody>
          <a:bodyPr rtlCol="0" anchor="b">
            <a:normAutofit/>
          </a:bodyPr>
          <a:lstStyle>
            <a:lvl1pPr>
              <a:defRPr sz="3200" b="0"/>
            </a:lvl1pPr>
          </a:lstStyle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Obraz — symbol zastępczy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l-PL" noProof="0"/>
              <a:t>Kliknij ikonę, aby dodać obraz</a:t>
            </a:r>
          </a:p>
        </p:txBody>
      </p:sp>
      <p:sp>
        <p:nvSpPr>
          <p:cNvPr id="4" name="Tekst — symbol zastępczy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pl-PL" noProof="0"/>
              <a:t>Kliknij, aby edytować style wzorca tekstu</a:t>
            </a:r>
          </a:p>
        </p:txBody>
      </p:sp>
      <p:sp>
        <p:nvSpPr>
          <p:cNvPr id="8" name="Data — symbol zastępczy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BEBAE41-56B8-4BB5-9241-FE947570EFF8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9" name="Stopka — symbol zastępczy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10" name="Numer slajdu — symbol zastępczy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3059410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pionowy — symbol zastępczy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7" name="Data — symbol zastępcz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945378-0F1F-4B48-953E-1D924FD4FBEE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8" name="Stopka — symbol zastępczy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9" name="Numer slajdu — symbol zastępczy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294397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 hasCustomPrompt="1"/>
          </p:nvPr>
        </p:nvSpPr>
        <p:spPr>
          <a:xfrm>
            <a:off x="381000" y="990600"/>
            <a:ext cx="2819400" cy="4953000"/>
          </a:xfrm>
        </p:spPr>
        <p:txBody>
          <a:bodyPr vert="eaVert" rtlCol="0"/>
          <a:lstStyle/>
          <a:p>
            <a:pPr rtl="0"/>
            <a:r>
              <a:rPr lang="pl-PL" noProof="0"/>
              <a:t>Kliknij, aby edytować styl wzorca tytułu</a:t>
            </a:r>
          </a:p>
        </p:txBody>
      </p:sp>
      <p:sp>
        <p:nvSpPr>
          <p:cNvPr id="3" name="Tekst pionowy — symbol zastępczy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rtlCol="0" anchor="t"/>
          <a:lstStyle/>
          <a:p>
            <a:pPr lvl="0" rtl="0"/>
            <a:r>
              <a:rPr lang="pl-PL" noProof="0"/>
              <a:t>Kliknij, aby edytować style wzorca tekstu</a:t>
            </a:r>
          </a:p>
          <a:p>
            <a:pPr lvl="1" rtl="0"/>
            <a:r>
              <a:rPr lang="pl-PL" noProof="0"/>
              <a:t>Drugi poziom</a:t>
            </a:r>
          </a:p>
          <a:p>
            <a:pPr lvl="2" rtl="0"/>
            <a:r>
              <a:rPr lang="pl-PL" noProof="0"/>
              <a:t>Trzeci poziom</a:t>
            </a:r>
          </a:p>
          <a:p>
            <a:pPr lvl="3" rtl="0"/>
            <a:r>
              <a:rPr lang="pl-PL" noProof="0"/>
              <a:t>Czwarty poziom</a:t>
            </a:r>
          </a:p>
          <a:p>
            <a:pPr lvl="4" rtl="0"/>
            <a:r>
              <a:rPr lang="pl-PL" noProof="0"/>
              <a:t>Piąty poziom</a:t>
            </a:r>
          </a:p>
        </p:txBody>
      </p:sp>
      <p:sp>
        <p:nvSpPr>
          <p:cNvPr id="7" name="Data — symbol zastępcz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54A613-B763-4FE5-92D4-DF3F2A0E9EB4}" type="datetime1">
              <a:rPr lang="pl-PL" noProof="0" smtClean="0"/>
              <a:t>13.11.2025</a:t>
            </a:fld>
            <a:endParaRPr lang="pl-PL" noProof="0"/>
          </a:p>
        </p:txBody>
      </p:sp>
      <p:sp>
        <p:nvSpPr>
          <p:cNvPr id="8" name="Stopka — symbol zastępczy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pl-PL" noProof="0"/>
          </a:p>
        </p:txBody>
      </p:sp>
      <p:sp>
        <p:nvSpPr>
          <p:cNvPr id="9" name="Numer slajdu — symbol zastępczy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pl-PL" noProof="0" smtClean="0"/>
              <a:pPr/>
              <a:t>‹#›</a:t>
            </a:fld>
            <a:endParaRPr lang="pl-PL" noProof="0"/>
          </a:p>
        </p:txBody>
      </p:sp>
    </p:spTree>
    <p:extLst>
      <p:ext uri="{BB962C8B-B14F-4D97-AF65-F5344CB8AC3E}">
        <p14:creationId xmlns:p14="http://schemas.microsoft.com/office/powerpoint/2010/main" val="4197192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" name="Tytuł — symbol zastępczy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pl"/>
              <a:t>Kliknij, aby edytować styl wzorca tytułu</a:t>
            </a:r>
            <a:endParaRPr lang="en-US" dirty="0"/>
          </a:p>
        </p:txBody>
      </p:sp>
      <p:sp>
        <p:nvSpPr>
          <p:cNvPr id="38" name="Prostokąt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3" name="Tekst — symbol zastępczy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pl"/>
              <a:t>Edytuj style wzorca tekstu</a:t>
            </a:r>
          </a:p>
          <a:p>
            <a:pPr lvl="1" rtl="0"/>
            <a:r>
              <a:rPr lang="pl"/>
              <a:t>Drugi poziom</a:t>
            </a:r>
          </a:p>
          <a:p>
            <a:pPr lvl="2" rtl="0"/>
            <a:r>
              <a:rPr lang="pl"/>
              <a:t>Trzeci poziom</a:t>
            </a:r>
          </a:p>
          <a:p>
            <a:pPr lvl="3" rtl="0"/>
            <a:r>
              <a:rPr lang="pl"/>
              <a:t>Czwarty poziom</a:t>
            </a:r>
          </a:p>
          <a:p>
            <a:pPr lvl="4" rtl="0"/>
            <a:r>
              <a:rPr lang="pl"/>
              <a:t>Piąty poziom</a:t>
            </a:r>
            <a:endParaRPr lang="en-US" dirty="0"/>
          </a:p>
        </p:txBody>
      </p:sp>
      <p:sp>
        <p:nvSpPr>
          <p:cNvPr id="4" name="Data — symbol zastępczy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fld id="{E46343E4-AF9B-4849-820A-3A470B2F7367}" type="datetime1">
              <a:rPr lang="pl-PL" smtClean="0"/>
              <a:t>13.11.2025</a:t>
            </a:fld>
            <a:endParaRPr lang="en-US" dirty="0"/>
          </a:p>
        </p:txBody>
      </p:sp>
      <p:sp>
        <p:nvSpPr>
          <p:cNvPr id="5" name="Stopka — symbol zastępczy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Numer slajdu — symbol zastępczy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pPr rtl="0"/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939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xmlns="" id="{6A0CEB20-2839-496C-922D-A386524F39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4EE33FA5-2378-4F59-8611-CE0F9CA505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D6CA50C-1A88-4B3F-A34F-FE199F4205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9849" y="1298448"/>
            <a:ext cx="3258688" cy="3255264"/>
          </a:xfrm>
        </p:spPr>
        <p:txBody>
          <a:bodyPr rtlCol="0">
            <a:normAutofit fontScale="90000"/>
          </a:bodyPr>
          <a:lstStyle/>
          <a:p>
            <a:pPr rtl="0"/>
            <a:r>
              <a:rPr lang="pl-PL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Praktyki zawodowe w ramach programu Erasmus+ </a:t>
            </a:r>
            <a:endParaRPr lang="pl-PL" sz="4600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C9CC2D51-705E-403A-AC0E-9157DC5513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5287" y="4670246"/>
            <a:ext cx="3403250" cy="914400"/>
          </a:xfrm>
        </p:spPr>
        <p:txBody>
          <a:bodyPr rtlCol="0">
            <a:normAutofit/>
          </a:bodyPr>
          <a:lstStyle/>
          <a:p>
            <a:pPr rtl="0"/>
            <a:r>
              <a:rPr lang="pl-PL" dirty="0" smtClean="0"/>
              <a:t>2025</a:t>
            </a: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D24F4DDF-8BF1-1117-B2AD-91301374FA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1619" y="1365289"/>
            <a:ext cx="6934855" cy="376215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1C368AEB-D83A-432D-818C-3575285B69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45828918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051E3431-CE8A-4FA3-92ED-72D1E007B3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287ACA9C-6281-4732-9DE5-95D5F9BEA7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xmlns="" id="{39F3253F-8AF6-4256-AF3D-A1B4E14881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617699D-B271-4F8F-93C0-EEFB2878E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8F2100D-EE10-E7E5-E0F0-71E23E4CC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4" y="1667580"/>
            <a:ext cx="3998762" cy="364845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sz="2700" dirty="0"/>
              <a:t>Odbyły się w okresie 12 – 14 maja 2025 w Grecji. W mobilności wzięło udział 20 uczniów technikum ze specjalności technik informatyk oraz technik budownictwa.</a:t>
            </a:r>
            <a:r>
              <a:rPr lang="pl-PL" dirty="0"/>
              <a:t/>
            </a:r>
            <a:br>
              <a:rPr lang="pl-PL" dirty="0"/>
            </a:br>
            <a:endParaRPr lang="en-US" sz="4800" spc="-100" dirty="0"/>
          </a:p>
        </p:txBody>
      </p:sp>
      <p:pic>
        <p:nvPicPr>
          <p:cNvPr id="9" name="Symbol zastępczy obrazu 8" descr="Obraz zawierający na wolnym powietrzu, osoba, niebo, trawa">
            <a:extLst>
              <a:ext uri="{FF2B5EF4-FFF2-40B4-BE49-F238E27FC236}">
                <a16:creationId xmlns:a16="http://schemas.microsoft.com/office/drawing/2014/main" xmlns="" id="{837018D6-BF50-7413-4F1E-D69B30B0BBF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615" r="8801" b="1"/>
          <a:stretch>
            <a:fillRect/>
          </a:stretch>
        </p:blipFill>
        <p:spPr>
          <a:xfrm>
            <a:off x="5093208" y="763675"/>
            <a:ext cx="6367271" cy="533065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381A9175-7044-4356-AE6C-41257CC2298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717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>
            <a:extLst>
              <a:ext uri="{FF2B5EF4-FFF2-40B4-BE49-F238E27FC236}">
                <a16:creationId xmlns:a16="http://schemas.microsoft.com/office/drawing/2014/main" xmlns="" id="{AB6BA81C-7813-3B2E-3DBF-90FB307A1173}"/>
              </a:ext>
            </a:extLst>
          </p:cNvPr>
          <p:cNvSpPr/>
          <p:nvPr/>
        </p:nvSpPr>
        <p:spPr>
          <a:xfrm>
            <a:off x="1738884" y="360188"/>
            <a:ext cx="8714232" cy="80467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xmlns="" id="{67D679AC-AF28-DB6D-D20B-AEB91531E33A}"/>
              </a:ext>
            </a:extLst>
          </p:cNvPr>
          <p:cNvSpPr txBox="1"/>
          <p:nvPr/>
        </p:nvSpPr>
        <p:spPr>
          <a:xfrm>
            <a:off x="2072640" y="531245"/>
            <a:ext cx="80467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solidFill>
                  <a:schemeClr val="bg1"/>
                </a:solidFill>
              </a:rPr>
              <a:t>Praktyki odbywały się w lokalnych przedsiębiorstwach i zakładach pracy…</a:t>
            </a:r>
          </a:p>
          <a:p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xmlns="" id="{9EB49EB4-BA91-CA67-8998-02AE998CD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640" y="1379410"/>
            <a:ext cx="3871421" cy="5161895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F8805F3C-3B1D-3531-15D3-D67423F74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7938" y="1379410"/>
            <a:ext cx="3871419" cy="5161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3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: zaokrąglone rogi 1">
            <a:extLst>
              <a:ext uri="{FF2B5EF4-FFF2-40B4-BE49-F238E27FC236}">
                <a16:creationId xmlns:a16="http://schemas.microsoft.com/office/drawing/2014/main" xmlns="" id="{DBE3DF2C-3E15-9B5B-C70A-1BE02579642F}"/>
              </a:ext>
            </a:extLst>
          </p:cNvPr>
          <p:cNvSpPr/>
          <p:nvPr/>
        </p:nvSpPr>
        <p:spPr>
          <a:xfrm>
            <a:off x="950976" y="653796"/>
            <a:ext cx="5145024" cy="555040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..c</a:t>
            </a:r>
            <a:r>
              <a:rPr lang="pl-PL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elem zagranicznego stażu dla uczniów było podniesienie </a:t>
            </a:r>
            <a:r>
              <a:rPr lang="pl-PL" sz="320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kompetencji zawodowych oraz </a:t>
            </a:r>
            <a:r>
              <a:rPr lang="pl-PL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poznanie struktur organizacyjnych firm za granicą.</a:t>
            </a:r>
            <a:endParaRPr lang="pl-PL" sz="3200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3F4A368A-8765-297E-33E3-660A0BABA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5160" y="653796"/>
            <a:ext cx="4416551" cy="5578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051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: jeden zaokrąglony róg 4">
            <a:extLst>
              <a:ext uri="{FF2B5EF4-FFF2-40B4-BE49-F238E27FC236}">
                <a16:creationId xmlns:a16="http://schemas.microsoft.com/office/drawing/2014/main" xmlns="" id="{F5A51503-F96F-C161-34CA-48565EC90D57}"/>
              </a:ext>
            </a:extLst>
          </p:cNvPr>
          <p:cNvSpPr/>
          <p:nvPr/>
        </p:nvSpPr>
        <p:spPr>
          <a:xfrm>
            <a:off x="0" y="827278"/>
            <a:ext cx="4553712" cy="5203444"/>
          </a:xfrm>
          <a:prstGeom prst="round1Rect">
            <a:avLst/>
          </a:prstGeom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/>
              <a:t>Bardzo istotną rolą było zwracanie uwagi na przestrzeganie zasad bezpieczeństwa w czasie pracy oraz poszerzenie kompetencji personalnych i społecznych w zakresie przestrzegania etyki zawodowej.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xmlns="" id="{42ECCDD6-31AB-C5A9-60E5-F6DAAE144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38649"/>
            <a:ext cx="4483777" cy="598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37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rzałka: pięciokąt 1">
            <a:extLst>
              <a:ext uri="{FF2B5EF4-FFF2-40B4-BE49-F238E27FC236}">
                <a16:creationId xmlns:a16="http://schemas.microsoft.com/office/drawing/2014/main" xmlns="" id="{A8935856-F3AE-D7DA-CE84-2F9F3EC5CB9C}"/>
              </a:ext>
            </a:extLst>
          </p:cNvPr>
          <p:cNvSpPr/>
          <p:nvPr/>
        </p:nvSpPr>
        <p:spPr>
          <a:xfrm>
            <a:off x="0" y="1184148"/>
            <a:ext cx="5221224" cy="4489704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00DAE839-2C0F-08F6-5B90-803AE9039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832" y="1184148"/>
            <a:ext cx="6233160" cy="4674870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xmlns="" id="{42725CC3-B66D-DE32-3D10-68F80AD70739}"/>
              </a:ext>
            </a:extLst>
          </p:cNvPr>
          <p:cNvSpPr txBox="1"/>
          <p:nvPr/>
        </p:nvSpPr>
        <p:spPr>
          <a:xfrm>
            <a:off x="155448" y="2090172"/>
            <a:ext cx="33009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bg1"/>
                </a:solidFill>
              </a:rPr>
              <a:t>Praktyki zawodowe miały również na celu podniesienie kompetencji językowych z naciskiem na poprawę poziomu słownictwa zawodowego </a:t>
            </a:r>
          </a:p>
        </p:txBody>
      </p:sp>
    </p:spTree>
    <p:extLst>
      <p:ext uri="{BB962C8B-B14F-4D97-AF65-F5344CB8AC3E}">
        <p14:creationId xmlns:p14="http://schemas.microsoft.com/office/powerpoint/2010/main" val="112329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: ścięte rogi po przekątnej 1">
            <a:extLst>
              <a:ext uri="{FF2B5EF4-FFF2-40B4-BE49-F238E27FC236}">
                <a16:creationId xmlns:a16="http://schemas.microsoft.com/office/drawing/2014/main" xmlns="" id="{78B3D4A5-37E6-BF48-43EB-EB60AC547E2E}"/>
              </a:ext>
            </a:extLst>
          </p:cNvPr>
          <p:cNvSpPr/>
          <p:nvPr/>
        </p:nvSpPr>
        <p:spPr>
          <a:xfrm>
            <a:off x="1842516" y="291608"/>
            <a:ext cx="8506968" cy="832104"/>
          </a:xfrm>
          <a:prstGeom prst="snip2Diag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xmlns="" id="{6842E068-F262-3E55-C56F-7FD7B663A342}"/>
              </a:ext>
            </a:extLst>
          </p:cNvPr>
          <p:cNvSpPr txBox="1"/>
          <p:nvPr/>
        </p:nvSpPr>
        <p:spPr>
          <a:xfrm>
            <a:off x="1842516" y="522994"/>
            <a:ext cx="8506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Każdy uczestnik stażu otrzymał na koniec certyfikat potwierdzający realizację praktyk.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B45EF585-0F05-A97C-EB97-574AB92D3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075" y="1366053"/>
            <a:ext cx="6937849" cy="520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3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amka">
  <a:themeElements>
    <a:clrScheme name="Frame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rame" id="{F226E7A2-7162-461C-9490-D27D9DC04E43}" vid="{18A1B607-7BAE-46D6-8090-545AC7BDD739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FB9BFA2-1FA5-44A1-B975-10D6BF58EC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77E783-5AB8-45E6-9E56-AE40075231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541854-87B3-4953-A183-EF3BD285377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Motyw architektoniczny</Template>
  <TotalTime>69</TotalTime>
  <Words>116</Words>
  <Application>Microsoft Office PowerPoint</Application>
  <PresentationFormat>Niestandardowy</PresentationFormat>
  <Paragraphs>9</Paragraphs>
  <Slides>7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Ramka</vt:lpstr>
      <vt:lpstr>Praktyki zawodowe w ramach programu Erasmus+ </vt:lpstr>
      <vt:lpstr>Odbyły się w okresie 12 – 14 maja 2025 w Grecji. W mobilności wzięło udział 20 uczniów technikum ze specjalności technik informatyk oraz technik budownictwa.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Praktyki zawodowe w ramach programu Erasmus+ </dc:title>
  <dc:creator>Filip Bogusz</dc:creator>
  <cp:lastModifiedBy>Monika Branicka</cp:lastModifiedBy>
  <cp:revision>9</cp:revision>
  <dcterms:created xsi:type="dcterms:W3CDTF">2025-10-29T19:21:07Z</dcterms:created>
  <dcterms:modified xsi:type="dcterms:W3CDTF">2025-11-13T08:07:34Z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